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7"/>
  </p:notesMasterIdLst>
  <p:handoutMasterIdLst>
    <p:handoutMasterId r:id="rId18"/>
  </p:handoutMasterIdLst>
  <p:sldIdLst>
    <p:sldId id="256" r:id="rId2"/>
    <p:sldId id="261" r:id="rId3"/>
    <p:sldId id="263" r:id="rId4"/>
    <p:sldId id="265" r:id="rId5"/>
    <p:sldId id="262" r:id="rId6"/>
    <p:sldId id="268" r:id="rId7"/>
    <p:sldId id="269" r:id="rId8"/>
    <p:sldId id="272" r:id="rId9"/>
    <p:sldId id="264" r:id="rId10"/>
    <p:sldId id="275" r:id="rId11"/>
    <p:sldId id="276" r:id="rId12"/>
    <p:sldId id="280" r:id="rId13"/>
    <p:sldId id="281" r:id="rId14"/>
    <p:sldId id="277" r:id="rId15"/>
    <p:sldId id="279" r:id="rId16"/>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p:scale>
          <a:sx n="62" d="100"/>
          <a:sy n="62" d="100"/>
        </p:scale>
        <p:origin x="1488" y="586"/>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2021/12/31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2021/12/31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049813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61879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60992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59931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2021/12/31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2021/12/31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2021/12/31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2021/12/31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39. </a:t>
            </a:r>
            <a:r>
              <a:rPr lang="en-US" altLang="zh-CN" u="sng" dirty="0" err="1">
                <a:latin typeface="Microsoft YaHei UI" panose="020B0503020204020204" pitchFamily="34" charset="-122"/>
                <a:ea typeface="Microsoft YaHei UI" panose="020B0503020204020204" pitchFamily="34" charset="-122"/>
              </a:rPr>
              <a:t>i</a:t>
            </a:r>
            <a:r>
              <a:rPr lang="zh-CN" altLang="en-US" u="sng" dirty="0">
                <a:latin typeface="Microsoft YaHei UI" panose="020B0503020204020204" pitchFamily="34" charset="-122"/>
                <a:ea typeface="Microsoft YaHei UI" panose="020B0503020204020204" pitchFamily="34" charset="-122"/>
              </a:rPr>
              <a:t>与</a:t>
            </a:r>
            <a:r>
              <a:rPr lang="en-US" altLang="zh-CN" u="sng" dirty="0">
                <a:latin typeface="Microsoft YaHei UI" panose="020B0503020204020204" pitchFamily="34" charset="-122"/>
                <a:ea typeface="Microsoft YaHei UI" panose="020B0503020204020204" pitchFamily="34" charset="-122"/>
              </a:rPr>
              <a:t>i+1</a:t>
            </a:r>
            <a:r>
              <a:rPr lang="zh-CN" altLang="en-US" u="sng" dirty="0">
                <a:latin typeface="Microsoft YaHei UI" panose="020B0503020204020204" pitchFamily="34" charset="-122"/>
                <a:ea typeface="Microsoft YaHei UI" panose="020B0503020204020204" pitchFamily="34" charset="-122"/>
              </a:rPr>
              <a:t>的距离</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39.6</a:t>
            </a:r>
            <a:r>
              <a:rPr lang="zh-CN" altLang="en-US" dirty="0"/>
              <a:t> </a:t>
            </a:r>
            <a:r>
              <a:rPr lang="en-US" altLang="zh-CN" dirty="0">
                <a:latin typeface="Microsoft YaHei UI" panose="020B0503020204020204" pitchFamily="34" charset="-122"/>
                <a:ea typeface="Microsoft YaHei UI" panose="020B0503020204020204" pitchFamily="34" charset="-122"/>
              </a:rPr>
              <a:t>i+1</a:t>
            </a:r>
            <a:r>
              <a:rPr lang="zh-CN" altLang="en-US" dirty="0">
                <a:latin typeface="Microsoft YaHei UI" panose="020B0503020204020204" pitchFamily="34" charset="-122"/>
                <a:ea typeface="Microsoft YaHei UI" panose="020B0503020204020204" pitchFamily="34" charset="-122"/>
              </a:rPr>
              <a:t>输入假说对英语教学有什么启示？</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3352800"/>
          </a:xfrm>
        </p:spPr>
        <p:txBody>
          <a:bodyPr>
            <a:normAutofit/>
          </a:bodyPr>
          <a:lstStyle/>
          <a:p>
            <a:pPr>
              <a:lnSpc>
                <a:spcPct val="150000"/>
              </a:lnSpc>
              <a:spcBef>
                <a:spcPts val="0"/>
              </a:spcBef>
            </a:pPr>
            <a:r>
              <a:rPr lang="zh-CN" altLang="en-US" sz="2400" u="sng" dirty="0"/>
              <a:t>教师的角色转变</a:t>
            </a:r>
            <a:endParaRPr lang="en-GB" altLang="zh-CN" sz="2400" u="sng" dirty="0"/>
          </a:p>
          <a:p>
            <a:pPr marL="45720" indent="720000" algn="just">
              <a:lnSpc>
                <a:spcPct val="150000"/>
              </a:lnSpc>
              <a:spcBef>
                <a:spcPts val="0"/>
              </a:spcBef>
              <a:buNone/>
            </a:pPr>
            <a:r>
              <a:rPr lang="zh-CN" altLang="en-US" sz="2400" dirty="0"/>
              <a:t>根据</a:t>
            </a:r>
            <a:r>
              <a:rPr lang="en-US" altLang="zh-CN" sz="2400" dirty="0"/>
              <a:t>Krashen</a:t>
            </a:r>
            <a:r>
              <a:rPr lang="zh-CN" altLang="en-US" sz="2400" dirty="0"/>
              <a:t>的理论，教师不再是课堂上的主体，而是以组织者（</a:t>
            </a:r>
            <a:r>
              <a:rPr lang="en-US" altLang="zh-CN" sz="2400" dirty="0"/>
              <a:t>organizer</a:t>
            </a:r>
            <a:r>
              <a:rPr lang="zh-CN" altLang="en-US" sz="2400" dirty="0"/>
              <a:t>）、帮助者（</a:t>
            </a:r>
            <a:r>
              <a:rPr lang="en-US" altLang="zh-CN" sz="2400" dirty="0"/>
              <a:t>helper</a:t>
            </a:r>
            <a:r>
              <a:rPr lang="zh-CN" altLang="en-US" sz="2400" dirty="0"/>
              <a:t>）的角色帮助学生的语言习得。因此，要提倡以学生为中心的课堂，学生处于主体地位，发挥学生的主观能动性，让他们学会自主学习，从而提高语言运用能力。</a:t>
            </a:r>
            <a:endParaRPr lang="en-GB" altLang="zh-CN" sz="2400" dirty="0"/>
          </a:p>
        </p:txBody>
      </p:sp>
      <p:sp>
        <p:nvSpPr>
          <p:cNvPr id="5" name="文本框 4">
            <a:extLst>
              <a:ext uri="{FF2B5EF4-FFF2-40B4-BE49-F238E27FC236}">
                <a16:creationId xmlns:a16="http://schemas.microsoft.com/office/drawing/2014/main" id="{FF4E5E71-2B6A-4DB2-8914-CA7C704A847D}"/>
              </a:ext>
            </a:extLst>
          </p:cNvPr>
          <p:cNvSpPr txBox="1"/>
          <p:nvPr/>
        </p:nvSpPr>
        <p:spPr>
          <a:xfrm>
            <a:off x="680720" y="4754880"/>
            <a:ext cx="10688320" cy="587533"/>
          </a:xfrm>
          <a:prstGeom prst="rect">
            <a:avLst/>
          </a:prstGeom>
          <a:noFill/>
        </p:spPr>
        <p:txBody>
          <a:bodyPr wrap="square" rtlCol="0">
            <a:spAutoFit/>
          </a:bodyPr>
          <a:lstStyle/>
          <a:p>
            <a:pPr marL="45720" marR="0" lvl="0" indent="720000" algn="just" defTabSz="914400" rtl="0" eaLnBrk="1" fontAlgn="auto" latinLnBrk="0" hangingPunct="1">
              <a:lnSpc>
                <a:spcPct val="150000"/>
              </a:lnSpc>
              <a:spcBef>
                <a:spcPts val="0"/>
              </a:spcBef>
              <a:spcAft>
                <a:spcPts val="0"/>
              </a:spcAft>
              <a:buClr>
                <a:srgbClr val="4A66AC"/>
              </a:buClr>
              <a:buSzPct val="80000"/>
              <a:buFont typeface="Corbel" pitchFamily="34" charset="0"/>
              <a:buNone/>
              <a:tabLst/>
              <a:defRPr/>
            </a:pPr>
            <a:r>
              <a:rPr kumimoji="0" lang="zh-CN" altLang="en-US" sz="2400" b="0" i="0" u="none" strike="noStrike" kern="1200" cap="none" spc="0" normalizeH="0" baseline="0" noProof="0" dirty="0">
                <a:ln>
                  <a:noFill/>
                </a:ln>
                <a:solidFill>
                  <a:srgbClr val="4A66AC"/>
                </a:solidFill>
                <a:effectLst/>
                <a:uLnTx/>
                <a:uFillTx/>
                <a:latin typeface="Microsoft YaHei UI" panose="020B0503020204020204" pitchFamily="34" charset="-122"/>
                <a:ea typeface="Microsoft YaHei UI" panose="020B0503020204020204" pitchFamily="34" charset="-122"/>
                <a:cs typeface="+mn-cs"/>
              </a:rPr>
              <a:t>教师可以丰富教学材料和活动，比如唱歌、跳舞吸引学生兴趣。</a:t>
            </a:r>
            <a:endParaRPr lang="en-GB" dirty="0"/>
          </a:p>
        </p:txBody>
      </p:sp>
      <p:pic>
        <p:nvPicPr>
          <p:cNvPr id="7" name="图形 6" descr="教师">
            <a:extLst>
              <a:ext uri="{FF2B5EF4-FFF2-40B4-BE49-F238E27FC236}">
                <a16:creationId xmlns:a16="http://schemas.microsoft.com/office/drawing/2014/main" id="{40DB4CB1-6BD5-440B-AED9-0E9CA4C7840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23600" y="1188720"/>
            <a:ext cx="914400" cy="914400"/>
          </a:xfrm>
          <a:prstGeom prst="rect">
            <a:avLst/>
          </a:prstGeom>
        </p:spPr>
      </p:pic>
    </p:spTree>
    <p:extLst>
      <p:ext uri="{BB962C8B-B14F-4D97-AF65-F5344CB8AC3E}">
        <p14:creationId xmlns:p14="http://schemas.microsoft.com/office/powerpoint/2010/main" val="1036782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39.6</a:t>
            </a:r>
            <a:r>
              <a:rPr lang="zh-CN" altLang="en-US" dirty="0"/>
              <a:t> </a:t>
            </a:r>
            <a:r>
              <a:rPr lang="en-US" altLang="zh-CN" dirty="0">
                <a:latin typeface="Microsoft YaHei UI" panose="020B0503020204020204" pitchFamily="34" charset="-122"/>
                <a:ea typeface="Microsoft YaHei UI" panose="020B0503020204020204" pitchFamily="34" charset="-122"/>
              </a:rPr>
              <a:t>i+1</a:t>
            </a:r>
            <a:r>
              <a:rPr lang="zh-CN" altLang="en-US" dirty="0">
                <a:latin typeface="Microsoft YaHei UI" panose="020B0503020204020204" pitchFamily="34" charset="-122"/>
                <a:ea typeface="Microsoft YaHei UI" panose="020B0503020204020204" pitchFamily="34" charset="-122"/>
              </a:rPr>
              <a:t>输入假说对英语教学有什么启示？</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79"/>
            <a:ext cx="10546080" cy="5211053"/>
          </a:xfrm>
        </p:spPr>
        <p:txBody>
          <a:bodyPr>
            <a:normAutofit/>
          </a:bodyPr>
          <a:lstStyle/>
          <a:p>
            <a:pPr>
              <a:lnSpc>
                <a:spcPct val="150000"/>
              </a:lnSpc>
              <a:spcBef>
                <a:spcPts val="0"/>
              </a:spcBef>
            </a:pPr>
            <a:r>
              <a:rPr lang="zh-CN" altLang="en-US" sz="2400" u="sng" dirty="0"/>
              <a:t>创造轻松的学习环境</a:t>
            </a:r>
            <a:endParaRPr lang="en-GB" altLang="zh-CN" sz="2400" u="sng" dirty="0"/>
          </a:p>
          <a:p>
            <a:pPr marL="45720" indent="720000" algn="just">
              <a:lnSpc>
                <a:spcPct val="150000"/>
              </a:lnSpc>
              <a:spcBef>
                <a:spcPts val="0"/>
              </a:spcBef>
              <a:buNone/>
            </a:pPr>
            <a:r>
              <a:rPr lang="zh-CN" altLang="en-US" sz="2400" dirty="0"/>
              <a:t>课堂上倡导以学生为中心，教师不再逼迫学生学习，而让创造学习氛围让学生想学、乐学。</a:t>
            </a:r>
            <a:endParaRPr lang="en-US" altLang="zh-CN" sz="2400" dirty="0"/>
          </a:p>
          <a:p>
            <a:pPr marL="45720" indent="720000" algn="just">
              <a:lnSpc>
                <a:spcPct val="150000"/>
              </a:lnSpc>
              <a:spcBef>
                <a:spcPts val="0"/>
              </a:spcBef>
              <a:buNone/>
            </a:pPr>
            <a:r>
              <a:rPr lang="zh-CN" altLang="en-US" sz="2400" dirty="0"/>
              <a:t>正确对待学生的错误。对于学生的错误要有“容忍”的态度，不必每错必究，以免打断正在进行的语言活动。</a:t>
            </a:r>
            <a:endParaRPr lang="en-US" altLang="zh-CN" sz="2400" dirty="0"/>
          </a:p>
          <a:p>
            <a:pPr marL="45720" indent="720000" algn="just">
              <a:lnSpc>
                <a:spcPct val="150000"/>
              </a:lnSpc>
              <a:spcBef>
                <a:spcPts val="0"/>
              </a:spcBef>
              <a:buNone/>
            </a:pPr>
            <a:r>
              <a:rPr lang="zh-CN" altLang="en-US" sz="2400" dirty="0"/>
              <a:t>创造目的语交际环境，教师要保证在学生可理解的基础上全英文教授，用英语和学生进行交谈，也要鼓励学生和学生之间用英语进行交际对话。</a:t>
            </a:r>
            <a:endParaRPr lang="en-US" altLang="zh-CN" sz="2400" dirty="0"/>
          </a:p>
          <a:p>
            <a:pPr marL="45720" indent="720000" algn="just">
              <a:lnSpc>
                <a:spcPct val="150000"/>
              </a:lnSpc>
              <a:spcBef>
                <a:spcPts val="0"/>
              </a:spcBef>
              <a:buNone/>
            </a:pPr>
            <a:r>
              <a:rPr lang="zh-CN" altLang="en-US" sz="2400" dirty="0"/>
              <a:t>充分利用多媒体教学。</a:t>
            </a:r>
            <a:endParaRPr lang="en-US" altLang="zh-CN" sz="2400" dirty="0"/>
          </a:p>
          <a:p>
            <a:pPr marL="45720" indent="720000" algn="just">
              <a:lnSpc>
                <a:spcPct val="150000"/>
              </a:lnSpc>
              <a:spcBef>
                <a:spcPts val="0"/>
              </a:spcBef>
              <a:buNone/>
            </a:pPr>
            <a:r>
              <a:rPr lang="zh-CN" altLang="en-US" sz="2400" dirty="0"/>
              <a:t>重视文化的输入，培养学生的跨文化交际能力。</a:t>
            </a:r>
            <a:endParaRPr lang="en-US" altLang="zh-CN" sz="2400" dirty="0"/>
          </a:p>
        </p:txBody>
      </p:sp>
      <p:pic>
        <p:nvPicPr>
          <p:cNvPr id="4" name="图形 3" descr="教师">
            <a:extLst>
              <a:ext uri="{FF2B5EF4-FFF2-40B4-BE49-F238E27FC236}">
                <a16:creationId xmlns:a16="http://schemas.microsoft.com/office/drawing/2014/main" id="{38674701-9124-4879-AB01-054D19C804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1840" y="1144027"/>
            <a:ext cx="914400" cy="914400"/>
          </a:xfrm>
          <a:prstGeom prst="rect">
            <a:avLst/>
          </a:prstGeom>
        </p:spPr>
      </p:pic>
    </p:spTree>
    <p:extLst>
      <p:ext uri="{BB962C8B-B14F-4D97-AF65-F5344CB8AC3E}">
        <p14:creationId xmlns:p14="http://schemas.microsoft.com/office/powerpoint/2010/main" val="3128839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39.6</a:t>
            </a:r>
            <a:r>
              <a:rPr lang="zh-CN" altLang="en-US" dirty="0"/>
              <a:t> </a:t>
            </a:r>
            <a:r>
              <a:rPr lang="en-US" altLang="zh-CN" dirty="0">
                <a:latin typeface="Microsoft YaHei UI" panose="020B0503020204020204" pitchFamily="34" charset="-122"/>
                <a:ea typeface="Microsoft YaHei UI" panose="020B0503020204020204" pitchFamily="34" charset="-122"/>
              </a:rPr>
              <a:t>i+1</a:t>
            </a:r>
            <a:r>
              <a:rPr lang="zh-CN" altLang="en-US" dirty="0">
                <a:latin typeface="Microsoft YaHei UI" panose="020B0503020204020204" pitchFamily="34" charset="-122"/>
                <a:ea typeface="Microsoft YaHei UI" panose="020B0503020204020204" pitchFamily="34" charset="-122"/>
              </a:rPr>
              <a:t>输入假说对英语教学有什么启示？</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79"/>
            <a:ext cx="10546080" cy="5211053"/>
          </a:xfrm>
        </p:spPr>
        <p:txBody>
          <a:bodyPr>
            <a:normAutofit/>
          </a:bodyPr>
          <a:lstStyle/>
          <a:p>
            <a:pPr>
              <a:lnSpc>
                <a:spcPct val="150000"/>
              </a:lnSpc>
              <a:spcBef>
                <a:spcPts val="0"/>
              </a:spcBef>
            </a:pPr>
            <a:r>
              <a:rPr lang="zh-CN" altLang="en-US" sz="2400" u="sng" dirty="0"/>
              <a:t>改革现有教材</a:t>
            </a:r>
            <a:endParaRPr lang="en-US" altLang="zh-CN" sz="2400" u="sng" dirty="0"/>
          </a:p>
          <a:p>
            <a:pPr>
              <a:lnSpc>
                <a:spcPct val="150000"/>
              </a:lnSpc>
              <a:spcBef>
                <a:spcPts val="0"/>
              </a:spcBef>
            </a:pPr>
            <a:endParaRPr lang="en-GB" altLang="zh-CN" sz="2400" u="sng" dirty="0"/>
          </a:p>
          <a:p>
            <a:pPr marL="45720" indent="720000" algn="just">
              <a:lnSpc>
                <a:spcPct val="150000"/>
              </a:lnSpc>
              <a:spcBef>
                <a:spcPts val="0"/>
              </a:spcBef>
              <a:buNone/>
            </a:pPr>
            <a:r>
              <a:rPr lang="zh-CN" altLang="en-US" sz="2400" dirty="0"/>
              <a:t>目前中国所使用的英语教材还存在许多问题：结构不合理，可读性不够强，创造的学习情境不够真实，课文生词多，不利于学生自学，使他们难以架起知识的框架，这也是目前课堂上教师唱主角的原因。所以，教育部门要在调查研究的基础上改革教材，提供学生可理解的学习材料，控制在“</a:t>
            </a:r>
            <a:r>
              <a:rPr lang="en-US" altLang="zh-CN" sz="2400" dirty="0"/>
              <a:t>i+1”</a:t>
            </a:r>
            <a:r>
              <a:rPr lang="zh-CN" altLang="en-US" sz="2400" dirty="0"/>
              <a:t>的范围内，比如，生词控制在</a:t>
            </a:r>
            <a:r>
              <a:rPr lang="en-US" altLang="zh-CN" sz="2400" dirty="0"/>
              <a:t>2%-5%</a:t>
            </a:r>
            <a:r>
              <a:rPr lang="zh-CN" altLang="en-US" sz="2400" dirty="0"/>
              <a:t>左右，使学生一节课下来既能让旧知识得到巩固，也能学到新知识。</a:t>
            </a:r>
            <a:endParaRPr lang="en-US" altLang="zh-CN" sz="2400" dirty="0"/>
          </a:p>
        </p:txBody>
      </p:sp>
      <p:pic>
        <p:nvPicPr>
          <p:cNvPr id="4" name="图形 3" descr="教师">
            <a:extLst>
              <a:ext uri="{FF2B5EF4-FFF2-40B4-BE49-F238E27FC236}">
                <a16:creationId xmlns:a16="http://schemas.microsoft.com/office/drawing/2014/main" id="{38674701-9124-4879-AB01-054D19C804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1840" y="1144027"/>
            <a:ext cx="914400" cy="914400"/>
          </a:xfrm>
          <a:prstGeom prst="rect">
            <a:avLst/>
          </a:prstGeom>
        </p:spPr>
      </p:pic>
    </p:spTree>
    <p:extLst>
      <p:ext uri="{BB962C8B-B14F-4D97-AF65-F5344CB8AC3E}">
        <p14:creationId xmlns:p14="http://schemas.microsoft.com/office/powerpoint/2010/main" val="716584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47339" y="501893"/>
            <a:ext cx="9875520" cy="1356360"/>
          </a:xfrm>
        </p:spPr>
        <p:txBody>
          <a:bodyPr rtlCol="0"/>
          <a:lstStyle/>
          <a:p>
            <a:pPr rtl="0"/>
            <a:r>
              <a:rPr lang="en-GB" altLang="zh-CN" dirty="0"/>
              <a:t>39.7</a:t>
            </a:r>
            <a:r>
              <a:rPr lang="zh-CN" altLang="en-US" dirty="0"/>
              <a:t> 作为英语老师，该从哪些方面判定</a:t>
            </a:r>
            <a:r>
              <a:rPr lang="en-US" altLang="zh-CN" dirty="0" err="1"/>
              <a:t>i</a:t>
            </a:r>
            <a:r>
              <a:rPr lang="zh-CN" altLang="en-US" dirty="0"/>
              <a:t>与</a:t>
            </a:r>
            <a:r>
              <a:rPr lang="en-US" altLang="zh-CN" dirty="0"/>
              <a:t>i+1</a:t>
            </a:r>
            <a:r>
              <a:rPr lang="zh-CN" altLang="en-US" dirty="0"/>
              <a:t>的距离？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858253"/>
            <a:ext cx="10688320" cy="4381909"/>
          </a:xfrm>
        </p:spPr>
        <p:txBody>
          <a:bodyPr>
            <a:noAutofit/>
          </a:bodyPr>
          <a:lstStyle/>
          <a:p>
            <a:pPr marL="45720" indent="720000" algn="just">
              <a:lnSpc>
                <a:spcPct val="150000"/>
              </a:lnSpc>
              <a:spcBef>
                <a:spcPts val="0"/>
              </a:spcBef>
              <a:buNone/>
            </a:pPr>
            <a:r>
              <a:rPr lang="zh-CN" altLang="en-US" sz="2000" dirty="0"/>
              <a:t>从学生的反馈来探讨“</a:t>
            </a:r>
            <a:r>
              <a:rPr lang="en-US" altLang="zh-CN" sz="2000" dirty="0" err="1"/>
              <a:t>i</a:t>
            </a:r>
            <a:r>
              <a:rPr lang="en-US" altLang="zh-CN" sz="2000" dirty="0"/>
              <a:t>”</a:t>
            </a:r>
            <a:r>
              <a:rPr lang="zh-CN" altLang="en-US" sz="2000" dirty="0"/>
              <a:t>与“</a:t>
            </a:r>
            <a:r>
              <a:rPr lang="en-US" altLang="zh-CN" sz="2000" dirty="0"/>
              <a:t>i+1</a:t>
            </a:r>
            <a:r>
              <a:rPr lang="zh-CN" altLang="en-US" sz="2000" dirty="0"/>
              <a:t>。</a:t>
            </a:r>
            <a:endParaRPr lang="en-US" altLang="zh-CN" sz="2000" dirty="0"/>
          </a:p>
          <a:p>
            <a:pPr marL="45720" indent="720000" algn="just">
              <a:lnSpc>
                <a:spcPct val="150000"/>
              </a:lnSpc>
              <a:spcBef>
                <a:spcPts val="0"/>
              </a:spcBef>
              <a:buNone/>
            </a:pPr>
            <a:endParaRPr lang="en-US" altLang="zh-CN" sz="2000" dirty="0"/>
          </a:p>
          <a:p>
            <a:pPr marL="45720" indent="720000" algn="just">
              <a:lnSpc>
                <a:spcPct val="150000"/>
              </a:lnSpc>
              <a:spcBef>
                <a:spcPts val="0"/>
              </a:spcBef>
              <a:buNone/>
            </a:pPr>
            <a:r>
              <a:rPr lang="zh-CN" altLang="en-US" sz="2000" dirty="0"/>
              <a:t>从教学大纲设计上和教学原则上来判定“</a:t>
            </a:r>
            <a:r>
              <a:rPr lang="en-US" altLang="zh-CN" sz="2000" dirty="0" err="1"/>
              <a:t>i</a:t>
            </a:r>
            <a:r>
              <a:rPr lang="en-US" altLang="zh-CN" sz="2000" dirty="0"/>
              <a:t>”</a:t>
            </a:r>
            <a:r>
              <a:rPr lang="zh-CN" altLang="en-US" sz="2000" dirty="0"/>
              <a:t>和“</a:t>
            </a:r>
            <a:r>
              <a:rPr lang="en-US" altLang="zh-CN" sz="2000" dirty="0"/>
              <a:t>i+1”</a:t>
            </a:r>
            <a:r>
              <a:rPr lang="zh-CN" altLang="en-US" sz="2000" dirty="0"/>
              <a:t>的距离。</a:t>
            </a:r>
            <a:endParaRPr lang="en-US" altLang="zh-CN" sz="2000" dirty="0"/>
          </a:p>
          <a:p>
            <a:pPr marL="45720" indent="720000" algn="just">
              <a:lnSpc>
                <a:spcPct val="150000"/>
              </a:lnSpc>
              <a:spcBef>
                <a:spcPts val="0"/>
              </a:spcBef>
              <a:buNone/>
            </a:pPr>
            <a:endParaRPr lang="en-US" altLang="zh-CN" sz="2000" dirty="0"/>
          </a:p>
          <a:p>
            <a:pPr marL="45720" indent="720000" algn="just">
              <a:lnSpc>
                <a:spcPct val="150000"/>
              </a:lnSpc>
              <a:spcBef>
                <a:spcPts val="0"/>
              </a:spcBef>
              <a:buNone/>
            </a:pPr>
            <a:r>
              <a:rPr lang="zh-CN" altLang="en-US" sz="2000" dirty="0"/>
              <a:t>从听力教学和阅读教学的角度来讲，教师语言与阅读材料要满足大多数学生的水平（王烈琴，</a:t>
            </a:r>
            <a:r>
              <a:rPr lang="en-US" altLang="zh-CN" sz="2000" dirty="0"/>
              <a:t>2008</a:t>
            </a:r>
            <a:r>
              <a:rPr lang="zh-CN" altLang="en-US" sz="2000" dirty="0"/>
              <a:t>）</a:t>
            </a:r>
            <a:endParaRPr lang="en-US" altLang="zh-CN" sz="2000" dirty="0"/>
          </a:p>
          <a:p>
            <a:pPr marL="45720" indent="720000" algn="just">
              <a:lnSpc>
                <a:spcPct val="150000"/>
              </a:lnSpc>
              <a:spcBef>
                <a:spcPts val="0"/>
              </a:spcBef>
              <a:buNone/>
            </a:pPr>
            <a:endParaRPr lang="en-US" altLang="zh-CN" sz="2000" dirty="0"/>
          </a:p>
          <a:p>
            <a:pPr marL="45720" indent="720000" algn="just">
              <a:lnSpc>
                <a:spcPct val="150000"/>
              </a:lnSpc>
              <a:spcBef>
                <a:spcPts val="0"/>
              </a:spcBef>
              <a:buNone/>
            </a:pPr>
            <a:r>
              <a:rPr lang="zh-CN" altLang="en-US" sz="2000" dirty="0"/>
              <a:t>从日常交际判定“</a:t>
            </a:r>
            <a:r>
              <a:rPr lang="en-US" altLang="zh-CN" sz="2000" dirty="0" err="1"/>
              <a:t>i</a:t>
            </a:r>
            <a:r>
              <a:rPr lang="en-US" altLang="zh-CN" sz="2000" dirty="0"/>
              <a:t>”</a:t>
            </a:r>
            <a:r>
              <a:rPr lang="zh-CN" altLang="en-US" sz="2000" dirty="0"/>
              <a:t>与“</a:t>
            </a:r>
            <a:r>
              <a:rPr lang="en-US" altLang="zh-CN" sz="2000" dirty="0"/>
              <a:t>i+1”</a:t>
            </a:r>
            <a:r>
              <a:rPr lang="zh-CN" altLang="en-US" sz="2000" dirty="0"/>
              <a:t>的距离，输入假说的目的在于能够让学习者用目的语进行日常交际，聚焦于意义而非形式</a:t>
            </a:r>
            <a:r>
              <a:rPr lang="zh-CN" altLang="en-US" sz="2400" dirty="0"/>
              <a:t>。</a:t>
            </a:r>
            <a:endParaRPr lang="en-GB" altLang="zh-CN" sz="2400" dirty="0"/>
          </a:p>
        </p:txBody>
      </p:sp>
      <p:pic>
        <p:nvPicPr>
          <p:cNvPr id="3" name="图片 2">
            <a:extLst>
              <a:ext uri="{FF2B5EF4-FFF2-40B4-BE49-F238E27FC236}">
                <a16:creationId xmlns:a16="http://schemas.microsoft.com/office/drawing/2014/main" id="{248EC31E-AB08-4745-981D-33EDD719C5DE}"/>
              </a:ext>
            </a:extLst>
          </p:cNvPr>
          <p:cNvPicPr>
            <a:picLocks noChangeAspect="1"/>
          </p:cNvPicPr>
          <p:nvPr/>
        </p:nvPicPr>
        <p:blipFill>
          <a:blip r:embed="rId3"/>
          <a:stretch>
            <a:fillRect/>
          </a:stretch>
        </p:blipFill>
        <p:spPr>
          <a:xfrm>
            <a:off x="10327092" y="1655771"/>
            <a:ext cx="914479" cy="914479"/>
          </a:xfrm>
          <a:prstGeom prst="rect">
            <a:avLst/>
          </a:prstGeom>
        </p:spPr>
      </p:pic>
    </p:spTree>
    <p:extLst>
      <p:ext uri="{BB962C8B-B14F-4D97-AF65-F5344CB8AC3E}">
        <p14:creationId xmlns:p14="http://schemas.microsoft.com/office/powerpoint/2010/main" val="509924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39.8</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en-US" altLang="zh-CN" sz="2400" dirty="0"/>
              <a:t>Krashen</a:t>
            </a:r>
            <a:r>
              <a:rPr lang="zh-CN" altLang="en-US" sz="2400" dirty="0"/>
              <a:t>的</a:t>
            </a:r>
            <a:r>
              <a:rPr lang="en-US" altLang="zh-CN" sz="2400" dirty="0"/>
              <a:t>i+1</a:t>
            </a:r>
            <a:r>
              <a:rPr lang="zh-CN" altLang="en-US" sz="2400" dirty="0"/>
              <a:t>输入假说对于二语学习具有重要的指导意义，但教育研究者很难用一个定性的标准去判断“</a:t>
            </a:r>
            <a:r>
              <a:rPr lang="en-US" altLang="zh-CN" sz="2400" dirty="0" err="1"/>
              <a:t>i</a:t>
            </a:r>
            <a:r>
              <a:rPr lang="en-US" altLang="zh-CN" sz="2400" dirty="0"/>
              <a:t>”</a:t>
            </a:r>
            <a:r>
              <a:rPr lang="zh-CN" altLang="en-US" sz="2400" dirty="0"/>
              <a:t>与“</a:t>
            </a:r>
            <a:r>
              <a:rPr lang="en-US" altLang="zh-CN" sz="2400" dirty="0"/>
              <a:t>i+1”</a:t>
            </a:r>
            <a:r>
              <a:rPr lang="zh-CN" altLang="en-US" sz="2400" dirty="0"/>
              <a:t>之间究竟是一种什么样的状态存在，很难去量化这个概念，从而只能从虚拟的“距离”得到启发怎么做才能让学习者的二语能力不断进步。总之，不管是“</a:t>
            </a:r>
            <a:r>
              <a:rPr lang="en-US" altLang="zh-CN" sz="2400" dirty="0"/>
              <a:t>i+1”</a:t>
            </a:r>
            <a:r>
              <a:rPr lang="zh-CN" altLang="en-US" sz="2400" dirty="0"/>
              <a:t>还是“</a:t>
            </a:r>
            <a:r>
              <a:rPr lang="en-US" altLang="zh-CN" sz="2400" dirty="0"/>
              <a:t>+2”“+3”</a:t>
            </a:r>
            <a:r>
              <a:rPr lang="zh-CN" altLang="en-US" sz="2400" dirty="0"/>
              <a:t>，其研究的目的就在于灵活运用</a:t>
            </a:r>
            <a:r>
              <a:rPr lang="en-US" altLang="zh-CN" sz="2400" dirty="0"/>
              <a:t>Krashen</a:t>
            </a:r>
            <a:r>
              <a:rPr lang="zh-CN" altLang="en-US" sz="2400"/>
              <a:t>的输入假说，从而探究出外语教学的新思路。英语教师也应不断吸收国内外先进教学思想，结合教育实践，提出有价值有创新的教育模式。</a:t>
            </a:r>
          </a:p>
          <a:p>
            <a:pPr marL="45720" indent="720000" algn="just">
              <a:lnSpc>
                <a:spcPct val="150000"/>
              </a:lnSpc>
              <a:spcBef>
                <a:spcPts val="0"/>
              </a:spcBef>
              <a:buNone/>
            </a:pPr>
            <a:endParaRPr lang="zh-CN" altLang="en-US"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248846909"/>
              </p:ext>
            </p:extLst>
          </p:nvPr>
        </p:nvGraphicFramePr>
        <p:xfrm>
          <a:off x="1159668" y="1601227"/>
          <a:ext cx="6968332" cy="4435869"/>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39.3 </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i+1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输入假说的内容包含什么？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有什么证据支持</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i+1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输入假说？</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怎么评价</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i+1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输入假说？</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39.6 </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i+1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输入假说对英语教学有什么启示？</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作为英语老师，该从哪些方面判定</a:t>
                      </a:r>
                      <a:r>
                        <a:rPr lang="en-US" altLang="zh-CN" sz="2000" dirty="0" err="1">
                          <a:latin typeface="Microsoft YaHei UI" panose="020B0503020204020204" pitchFamily="34" charset="-122"/>
                          <a:ea typeface="Microsoft YaHei UI" panose="020B0503020204020204" pitchFamily="34" charset="-122"/>
                          <a:cs typeface="Tahoma" panose="020B0604030504040204" pitchFamily="34" charset="0"/>
                        </a:rPr>
                        <a:t>i</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与</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i+1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的距离？</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39.8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39.1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gn="just">
              <a:lnSpc>
                <a:spcPct val="150000"/>
              </a:lnSpc>
              <a:spcBef>
                <a:spcPts val="0"/>
              </a:spcBef>
              <a:buNone/>
            </a:pPr>
            <a:r>
              <a:rPr lang="zh-CN" altLang="en-US" sz="2000" dirty="0"/>
              <a:t>某教授在讲学时曾提到这样一个故事：她儿子在读中学时，考英语托福过了</a:t>
            </a:r>
            <a:r>
              <a:rPr lang="en-US" altLang="zh-CN" sz="2000" dirty="0"/>
              <a:t>600</a:t>
            </a:r>
            <a:r>
              <a:rPr lang="zh-CN" altLang="en-US" sz="2000" dirty="0"/>
              <a:t>分，他成功的奥秘之一是宋教授要求他儿子每天至少阅读三篇英语短文。假设</a:t>
            </a:r>
            <a:r>
              <a:rPr lang="en-US" altLang="zh-CN" sz="2000" dirty="0"/>
              <a:t>1</a:t>
            </a:r>
            <a:r>
              <a:rPr lang="zh-CN" altLang="en-US" sz="2000" dirty="0"/>
              <a:t>篇短文以</a:t>
            </a:r>
            <a:r>
              <a:rPr lang="en-US" altLang="zh-CN" sz="2000" dirty="0"/>
              <a:t>300-400</a:t>
            </a:r>
            <a:r>
              <a:rPr lang="zh-CN" altLang="en-US" sz="2000" dirty="0"/>
              <a:t>单词计，生词出现率为</a:t>
            </a:r>
            <a:r>
              <a:rPr lang="en-US" altLang="zh-CN" sz="2000" dirty="0"/>
              <a:t>2%</a:t>
            </a:r>
            <a:r>
              <a:rPr lang="zh-CN" altLang="en-US" sz="2000" dirty="0"/>
              <a:t>，那么，每天阅读量为</a:t>
            </a:r>
            <a:r>
              <a:rPr lang="en-US" altLang="zh-CN" sz="2000" dirty="0"/>
              <a:t>1000</a:t>
            </a:r>
            <a:r>
              <a:rPr lang="zh-CN" altLang="en-US" sz="2000" dirty="0"/>
              <a:t>个单词，积累生词</a:t>
            </a:r>
            <a:r>
              <a:rPr lang="en-US" altLang="zh-CN" sz="2000" dirty="0"/>
              <a:t>20</a:t>
            </a:r>
            <a:r>
              <a:rPr lang="zh-CN" altLang="en-US" sz="2000" dirty="0"/>
              <a:t>个，天天如此，几年下来，必定能打好英语的基础。</a:t>
            </a:r>
            <a:endParaRPr lang="en-US" altLang="zh-CN" sz="2000" dirty="0"/>
          </a:p>
          <a:p>
            <a:pPr marL="45720" indent="720000" algn="just">
              <a:lnSpc>
                <a:spcPct val="150000"/>
              </a:lnSpc>
              <a:spcBef>
                <a:spcPts val="0"/>
              </a:spcBef>
              <a:buNone/>
            </a:pPr>
            <a:r>
              <a:rPr lang="zh-CN" altLang="en-US" sz="2000" dirty="0"/>
              <a:t>在英语课堂上，英语教师在开设新的内容之前总会和学生互动对话或者复习已经熟悉的知识，然后再巧妙的过渡到这节课要学习的新内容，这不仅会让学生对学习内容充满兴趣，也会降低学习内容在学生们心中的难度，这样一来，旧的知识在学生心中得到巩固，他们的英语能力也慢慢提高，并且能够自行建起知识的桥梁。</a:t>
            </a:r>
            <a:endParaRPr lang="en-GB" sz="2000" dirty="0"/>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39.2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22303" y="1874520"/>
            <a:ext cx="10195560" cy="4038600"/>
          </a:xfrm>
        </p:spPr>
        <p:txBody>
          <a:bodyPr>
            <a:normAutofit fontScale="92500" lnSpcReduction="20000"/>
          </a:bodyPr>
          <a:lstStyle/>
          <a:p>
            <a:pPr marL="502920" indent="-457200" algn="just">
              <a:buFont typeface="+mj-lt"/>
              <a:buAutoNum type="arabicParenR"/>
            </a:pPr>
            <a:r>
              <a:rPr lang="zh-CN" altLang="en-US" sz="2800" dirty="0"/>
              <a:t>该假说的内容包含什么？</a:t>
            </a:r>
            <a:endParaRPr lang="en-US"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有什么证据可以支持该假说？</a:t>
            </a:r>
            <a:endParaRPr lang="en-US"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理论研究者怎么评价该假说？</a:t>
            </a:r>
            <a:endParaRPr lang="en-US" altLang="zh-CN" sz="2800" dirty="0"/>
          </a:p>
          <a:p>
            <a:pPr marL="502920" indent="-457200" algn="just">
              <a:buFont typeface="+mj-lt"/>
              <a:buAutoNum type="arabicParenR"/>
            </a:pPr>
            <a:endParaRPr lang="en-US" altLang="zh-CN" sz="2800" dirty="0"/>
          </a:p>
          <a:p>
            <a:pPr marL="502920" indent="-457200" algn="just">
              <a:buFont typeface="+mj-lt"/>
              <a:buAutoNum type="arabicParenR"/>
            </a:pPr>
            <a:r>
              <a:rPr lang="zh-CN" altLang="en-US" sz="2800" dirty="0"/>
              <a:t>该假说对于英语教学有什么启示？</a:t>
            </a:r>
            <a:endParaRPr lang="en-US" altLang="zh-CN" sz="2800" dirty="0"/>
          </a:p>
          <a:p>
            <a:pPr marL="502920" indent="-457200" algn="just">
              <a:buFont typeface="+mj-lt"/>
              <a:buAutoNum type="arabicParenR"/>
            </a:pPr>
            <a:endParaRPr lang="en-US" altLang="zh-CN" sz="2800" dirty="0"/>
          </a:p>
          <a:p>
            <a:pPr marL="502920" indent="-457200" algn="just">
              <a:buFont typeface="+mj-lt"/>
              <a:buAutoNum type="arabicParenR"/>
            </a:pPr>
            <a:r>
              <a:rPr lang="zh-CN" altLang="en-US" sz="2800" dirty="0"/>
              <a:t>作为英语老师，该从哪些方面判定</a:t>
            </a:r>
            <a:r>
              <a:rPr lang="en-US" altLang="zh-CN" sz="2800" dirty="0" err="1"/>
              <a:t>i</a:t>
            </a:r>
            <a:r>
              <a:rPr lang="zh-CN" altLang="en-US" sz="2800" dirty="0"/>
              <a:t>与</a:t>
            </a:r>
            <a:r>
              <a:rPr lang="en-US" altLang="zh-CN" sz="2800" dirty="0"/>
              <a:t>i+1</a:t>
            </a:r>
            <a:r>
              <a:rPr lang="zh-CN" altLang="en-US" sz="2800" dirty="0"/>
              <a:t>的距离呢？</a:t>
            </a:r>
          </a:p>
          <a:p>
            <a:pPr marL="502920" indent="-457200" algn="just">
              <a:buFont typeface="+mj-lt"/>
              <a:buAutoNum type="arabicParenR"/>
            </a:pPr>
            <a:endParaRPr lang="zh-CN" altLang="en-US" dirty="0"/>
          </a:p>
          <a:p>
            <a:pPr marL="502920" indent="-457200" algn="just">
              <a:buFont typeface="+mj-lt"/>
              <a:buAutoNum type="arabicParenR"/>
            </a:pPr>
            <a:endParaRPr lang="en-GB"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47339" y="501893"/>
            <a:ext cx="9875520" cy="1356360"/>
          </a:xfrm>
        </p:spPr>
        <p:txBody>
          <a:bodyPr rtlCol="0"/>
          <a:lstStyle/>
          <a:p>
            <a:pPr rtl="0"/>
            <a:r>
              <a:rPr lang="en-GB" altLang="zh-CN" dirty="0"/>
              <a:t>39.3</a:t>
            </a:r>
            <a:r>
              <a:rPr lang="zh-CN" altLang="en-US" dirty="0"/>
              <a:t> </a:t>
            </a:r>
            <a:r>
              <a:rPr lang="en-US" altLang="zh-CN" dirty="0"/>
              <a:t>i+1</a:t>
            </a:r>
            <a:r>
              <a:rPr lang="zh-CN" altLang="en-US" dirty="0"/>
              <a:t>输入假说的内容包含什么？</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8459" y="40406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en-US" altLang="zh-CN" sz="2400" dirty="0"/>
              <a:t>i+1</a:t>
            </a:r>
            <a:r>
              <a:rPr lang="zh-CN" altLang="en-US" sz="2400" dirty="0"/>
              <a:t>输入假说是美国著名英语语言学家</a:t>
            </a:r>
            <a:r>
              <a:rPr lang="en-US" altLang="zh-CN" sz="2400" dirty="0"/>
              <a:t>Krashen</a:t>
            </a:r>
            <a:r>
              <a:rPr lang="zh-CN" altLang="en-US" sz="2400" dirty="0"/>
              <a:t>（</a:t>
            </a:r>
            <a:r>
              <a:rPr lang="en-US" altLang="zh-CN" sz="2400" dirty="0"/>
              <a:t>1982</a:t>
            </a:r>
            <a:r>
              <a:rPr lang="zh-CN" altLang="en-US" sz="2400" dirty="0"/>
              <a:t>）在二十世纪七十年代末和八十年代初创立的第二语言习得理论之一。</a:t>
            </a:r>
            <a:endParaRPr lang="en-US"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首先，</a:t>
            </a:r>
            <a:r>
              <a:rPr lang="en-US" altLang="zh-CN" sz="2400" dirty="0"/>
              <a:t>Krashen</a:t>
            </a:r>
            <a:r>
              <a:rPr lang="zh-CN" altLang="en-US" sz="2400" dirty="0"/>
              <a:t>（</a:t>
            </a:r>
            <a:r>
              <a:rPr lang="en-US" altLang="zh-CN" sz="2400" dirty="0"/>
              <a:t>1982</a:t>
            </a:r>
            <a:r>
              <a:rPr lang="zh-CN" altLang="en-US" sz="2400" dirty="0"/>
              <a:t>）区分了学习（</a:t>
            </a:r>
            <a:r>
              <a:rPr lang="en-US" altLang="zh-CN" sz="2400" dirty="0"/>
              <a:t>learning</a:t>
            </a:r>
            <a:r>
              <a:rPr lang="zh-CN" altLang="en-US" sz="2400" dirty="0"/>
              <a:t>）和习得（</a:t>
            </a:r>
            <a:r>
              <a:rPr lang="en-US" altLang="zh-CN" sz="2400" dirty="0"/>
              <a:t>acquisition</a:t>
            </a:r>
            <a:r>
              <a:rPr lang="zh-CN" altLang="en-US" sz="2400" dirty="0"/>
              <a:t>）并强调习得的重要性。其次， </a:t>
            </a:r>
            <a:r>
              <a:rPr lang="en-US" altLang="zh-CN" sz="2400" dirty="0"/>
              <a:t>Krashen</a:t>
            </a:r>
            <a:r>
              <a:rPr lang="zh-CN" altLang="en-US" sz="2400" dirty="0"/>
              <a:t>（</a:t>
            </a:r>
            <a:r>
              <a:rPr lang="en-US" altLang="zh-CN" sz="2400" dirty="0"/>
              <a:t>1982</a:t>
            </a:r>
            <a:r>
              <a:rPr lang="zh-CN" altLang="en-US" sz="2400" dirty="0"/>
              <a:t>）提出了可理解性输入（</a:t>
            </a:r>
            <a:r>
              <a:rPr lang="en-US" altLang="zh-CN" sz="2400" dirty="0"/>
              <a:t>comprehensible input</a:t>
            </a:r>
            <a:r>
              <a:rPr lang="zh-CN" altLang="en-US" sz="2400" dirty="0"/>
              <a:t>）的概念，用“</a:t>
            </a:r>
            <a:r>
              <a:rPr lang="en-US" altLang="zh-CN" sz="2400" dirty="0" err="1"/>
              <a:t>i</a:t>
            </a:r>
            <a:r>
              <a:rPr lang="en-US" altLang="zh-CN" sz="2400" dirty="0"/>
              <a:t>”</a:t>
            </a:r>
            <a:r>
              <a:rPr lang="zh-CN" altLang="en-US" sz="2400" dirty="0"/>
              <a:t>表示学习者当前的语言知识状态，用“</a:t>
            </a:r>
            <a:r>
              <a:rPr lang="en-US" altLang="zh-CN" sz="2400" dirty="0"/>
              <a:t>i+1”</a:t>
            </a:r>
            <a:r>
              <a:rPr lang="zh-CN" altLang="en-US" sz="2400" dirty="0"/>
              <a:t>表示学习者在外界的帮助下所能达到的语言水平。</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47339" y="404014"/>
            <a:ext cx="9875520" cy="1356360"/>
          </a:xfrm>
        </p:spPr>
        <p:txBody>
          <a:bodyPr rtlCol="0"/>
          <a:lstStyle/>
          <a:p>
            <a:pPr rtl="0"/>
            <a:r>
              <a:rPr lang="en-GB" altLang="zh-CN" dirty="0"/>
              <a:t>39.3</a:t>
            </a:r>
            <a:r>
              <a:rPr lang="zh-CN" altLang="en-US" dirty="0"/>
              <a:t> </a:t>
            </a:r>
            <a:r>
              <a:rPr lang="en-US" altLang="zh-CN" dirty="0"/>
              <a:t>i+1</a:t>
            </a:r>
            <a:r>
              <a:rPr lang="zh-CN" altLang="en-US" dirty="0"/>
              <a:t>输入假说的内容包含什么？</a:t>
            </a:r>
            <a:br>
              <a:rPr lang="zh-CN" altLang="en-US" dirty="0"/>
            </a:b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8459" y="337091"/>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1047339" y="2245835"/>
            <a:ext cx="6858000" cy="4715753"/>
          </a:xfrm>
        </p:spPr>
        <p:txBody>
          <a:bodyPr>
            <a:noAutofit/>
          </a:bodyPr>
          <a:lstStyle/>
          <a:p>
            <a:pPr marL="45720" indent="720000" algn="just">
              <a:lnSpc>
                <a:spcPct val="150000"/>
              </a:lnSpc>
              <a:spcBef>
                <a:spcPts val="0"/>
              </a:spcBef>
              <a:buNone/>
            </a:pPr>
            <a:r>
              <a:rPr lang="zh-CN" altLang="en-US" sz="2400" dirty="0"/>
              <a:t>再次，</a:t>
            </a:r>
            <a:r>
              <a:rPr lang="en-US" altLang="zh-CN" sz="2400" dirty="0"/>
              <a:t>Krashen</a:t>
            </a:r>
            <a:r>
              <a:rPr lang="zh-CN" altLang="en-US" sz="2400" dirty="0"/>
              <a:t>（</a:t>
            </a:r>
            <a:r>
              <a:rPr lang="en-US" altLang="zh-CN" sz="2400" dirty="0"/>
              <a:t>1982</a:t>
            </a:r>
            <a:r>
              <a:rPr lang="zh-CN" altLang="en-US" sz="2400" dirty="0"/>
              <a:t>）认为要让学习者理解他们还未获得的语言结构不仅要运用教学者的语言学知识，还要运用语境、学习者对于这个世界的认知和一些语言学以外的知识。</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39.4 </a:t>
            </a:r>
            <a:r>
              <a:rPr lang="zh-CN" altLang="en-US" dirty="0"/>
              <a:t>有什么证据支持</a:t>
            </a:r>
            <a:r>
              <a:rPr lang="en-US" altLang="zh-CN" dirty="0"/>
              <a:t>i+1</a:t>
            </a:r>
            <a:r>
              <a:rPr lang="zh-CN" altLang="en-US" dirty="0"/>
              <a:t>输入假说？</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2400" dirty="0"/>
              <a:t>首先，</a:t>
            </a:r>
            <a:r>
              <a:rPr lang="en-US" altLang="zh-CN" sz="2400" dirty="0"/>
              <a:t>Krashen</a:t>
            </a:r>
            <a:r>
              <a:rPr lang="zh-CN" altLang="en-US" sz="2400" dirty="0"/>
              <a:t>（</a:t>
            </a:r>
            <a:r>
              <a:rPr lang="en-US" altLang="zh-CN" sz="2400" dirty="0"/>
              <a:t>1982</a:t>
            </a:r>
            <a:r>
              <a:rPr lang="zh-CN" altLang="en-US" sz="2400" dirty="0"/>
              <a:t>）认为二语习得过程一定程度上类似于人们的母语习得，“保姆式语言”（</a:t>
            </a:r>
            <a:r>
              <a:rPr lang="en-US" altLang="zh-CN" sz="2400" dirty="0"/>
              <a:t>caretaker speech</a:t>
            </a:r>
            <a:r>
              <a:rPr lang="zh-CN" altLang="en-US" sz="2400" dirty="0"/>
              <a:t>）所提供的语言对于咿呀学语的儿童是简单易懂的，随着儿童语言的进步该语言也会慢慢复杂化，这其中就包含“</a:t>
            </a:r>
            <a:r>
              <a:rPr lang="en-US" altLang="zh-CN" sz="2400" dirty="0"/>
              <a:t>i+1”</a:t>
            </a:r>
            <a:r>
              <a:rPr lang="zh-CN" altLang="en-US" sz="2400" dirty="0"/>
              <a:t>的成分。</a:t>
            </a:r>
            <a:endParaRPr lang="en-GB" altLang="zh-CN" sz="2400" dirty="0"/>
          </a:p>
          <a:p>
            <a:pPr marL="45720" indent="720000" algn="just">
              <a:lnSpc>
                <a:spcPct val="150000"/>
              </a:lnSpc>
              <a:spcBef>
                <a:spcPts val="0"/>
              </a:spcBef>
              <a:buNone/>
            </a:pPr>
            <a:r>
              <a:rPr lang="zh-CN" altLang="en-US" sz="2400" dirty="0"/>
              <a:t>其次，</a:t>
            </a:r>
            <a:r>
              <a:rPr lang="en-US" altLang="zh-CN" sz="2400" dirty="0"/>
              <a:t>Krashen</a:t>
            </a:r>
            <a:r>
              <a:rPr lang="zh-CN" altLang="en-US" sz="2400" dirty="0"/>
              <a:t>（</a:t>
            </a:r>
            <a:r>
              <a:rPr lang="en-US" altLang="zh-CN" sz="2400" dirty="0"/>
              <a:t>1982</a:t>
            </a:r>
            <a:r>
              <a:rPr lang="zh-CN" altLang="en-US" sz="2400" dirty="0"/>
              <a:t>）提出了学习者在二语习得中的简单编码（</a:t>
            </a:r>
            <a:r>
              <a:rPr lang="en-US" altLang="zh-CN" sz="2400" dirty="0"/>
              <a:t>simple codes</a:t>
            </a:r>
            <a:r>
              <a:rPr lang="zh-CN" altLang="en-US" sz="2400" dirty="0"/>
              <a:t>），即自然的、交际性的、粗调的语言输入；沉默期（</a:t>
            </a:r>
            <a:r>
              <a:rPr lang="en-US" altLang="zh-CN" sz="2400" dirty="0"/>
              <a:t>the silent period</a:t>
            </a:r>
            <a:r>
              <a:rPr lang="zh-CN" altLang="en-US" sz="2400" dirty="0"/>
              <a:t>）的存在，即在学习第二语言时，教师应视创造和谐的课堂环境为己任，要了解并允许第二语言学习者在语言学习初始阶段“沉默期”的存在。</a:t>
            </a: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39.5 </a:t>
            </a:r>
            <a:r>
              <a:rPr lang="zh-CN" altLang="en-US" dirty="0"/>
              <a:t>怎么评价</a:t>
            </a:r>
            <a:r>
              <a:rPr lang="en-US" altLang="zh-CN" dirty="0"/>
              <a:t>i+1</a:t>
            </a:r>
            <a:r>
              <a:rPr lang="zh-CN" altLang="en-US" dirty="0"/>
              <a:t>输入假说？</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9" y="1233954"/>
            <a:ext cx="8798560" cy="5132314"/>
          </a:xfrm>
        </p:spPr>
        <p:txBody>
          <a:bodyPr>
            <a:noAutofit/>
          </a:bodyPr>
          <a:lstStyle/>
          <a:p>
            <a:pPr algn="just">
              <a:lnSpc>
                <a:spcPct val="150000"/>
              </a:lnSpc>
              <a:spcBef>
                <a:spcPts val="0"/>
              </a:spcBef>
            </a:pPr>
            <a:r>
              <a:rPr lang="en-US" altLang="zh-CN" sz="2400" u="sng" dirty="0"/>
              <a:t>i+1</a:t>
            </a:r>
            <a:r>
              <a:rPr lang="zh-CN" altLang="en-US" sz="2400" u="sng" dirty="0"/>
              <a:t>的局限性</a:t>
            </a:r>
            <a:endParaRPr lang="en-GB" altLang="zh-CN" sz="2400" u="sng" dirty="0"/>
          </a:p>
          <a:p>
            <a:pPr marL="45720" indent="720000" algn="just">
              <a:lnSpc>
                <a:spcPct val="150000"/>
              </a:lnSpc>
              <a:spcBef>
                <a:spcPts val="0"/>
              </a:spcBef>
              <a:buNone/>
            </a:pPr>
            <a:r>
              <a:rPr lang="zh-CN" altLang="en-US" sz="2400" dirty="0"/>
              <a:t>从理论上看，首先，</a:t>
            </a:r>
            <a:r>
              <a:rPr lang="en-US" altLang="zh-CN" sz="2400" dirty="0"/>
              <a:t>Krashen</a:t>
            </a:r>
            <a:r>
              <a:rPr lang="zh-CN" altLang="en-US" sz="2400" dirty="0"/>
              <a:t>只强调语言输入而忽视了二语教学的社会环境因素，即忽略了学习者对于输入的内在加工，忽视主体的思维和认知过程，也忽视了输入和输出的互相影响。</a:t>
            </a:r>
            <a:endParaRPr lang="en-US"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从实践上看具有一定的不可操作性。究竟何时何地什么条件下接触的语言才是有效的可理解性输入？哪一类的材料对于不同的学习者来说既有兴趣又有关联？</a:t>
            </a:r>
            <a:r>
              <a:rPr lang="en-US" altLang="zh-CN" sz="2400" dirty="0"/>
              <a:t>Krashen</a:t>
            </a:r>
            <a:r>
              <a:rPr lang="zh-CN" altLang="en-US" sz="2400" dirty="0"/>
              <a:t>并没有对此给出确切的标准。</a:t>
            </a:r>
            <a:endParaRPr lang="en-GB" sz="2400" dirty="0"/>
          </a:p>
        </p:txBody>
      </p:sp>
      <p:pic>
        <p:nvPicPr>
          <p:cNvPr id="4" name="图片 3">
            <a:extLst>
              <a:ext uri="{FF2B5EF4-FFF2-40B4-BE49-F238E27FC236}">
                <a16:creationId xmlns:a16="http://schemas.microsoft.com/office/drawing/2014/main" id="{A48A485A-640E-4948-8E3D-A38554E7EADE}"/>
              </a:ext>
            </a:extLst>
          </p:cNvPr>
          <p:cNvPicPr>
            <a:picLocks noChangeAspect="1"/>
          </p:cNvPicPr>
          <p:nvPr/>
        </p:nvPicPr>
        <p:blipFill>
          <a:blip r:embed="rId3"/>
          <a:stretch>
            <a:fillRect/>
          </a:stretch>
        </p:blipFill>
        <p:spPr>
          <a:xfrm>
            <a:off x="9537121" y="2546108"/>
            <a:ext cx="2347695" cy="2651760"/>
          </a:xfrm>
          <a:prstGeom prst="rect">
            <a:avLst/>
          </a:prstGeom>
        </p:spPr>
      </p:pic>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4"/>
          <a:stretch>
            <a:fillRect/>
          </a:stretch>
        </p:blipFill>
        <p:spPr>
          <a:xfrm>
            <a:off x="9537121" y="46580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39.6</a:t>
            </a:r>
            <a:r>
              <a:rPr lang="zh-CN" altLang="en-US" dirty="0"/>
              <a:t> </a:t>
            </a:r>
            <a:r>
              <a:rPr lang="en-US" altLang="zh-CN" dirty="0">
                <a:latin typeface="Microsoft YaHei UI" panose="020B0503020204020204" pitchFamily="34" charset="-122"/>
                <a:ea typeface="Microsoft YaHei UI" panose="020B0503020204020204" pitchFamily="34" charset="-122"/>
              </a:rPr>
              <a:t>i+1</a:t>
            </a:r>
            <a:r>
              <a:rPr lang="zh-CN" altLang="en-US" dirty="0">
                <a:latin typeface="Microsoft YaHei UI" panose="020B0503020204020204" pitchFamily="34" charset="-122"/>
                <a:ea typeface="Microsoft YaHei UI" panose="020B0503020204020204" pitchFamily="34" charset="-122"/>
              </a:rPr>
              <a:t>输入假说对英语教学有什么启示？</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553453"/>
            <a:ext cx="10546080" cy="5059680"/>
          </a:xfrm>
        </p:spPr>
        <p:txBody>
          <a:bodyPr>
            <a:normAutofit/>
          </a:bodyPr>
          <a:lstStyle/>
          <a:p>
            <a:pPr>
              <a:lnSpc>
                <a:spcPct val="150000"/>
              </a:lnSpc>
              <a:spcBef>
                <a:spcPts val="0"/>
              </a:spcBef>
            </a:pPr>
            <a:r>
              <a:rPr lang="zh-CN" altLang="en-US" sz="2400" u="sng" dirty="0"/>
              <a:t>同时注重输入的数量和质量</a:t>
            </a:r>
            <a:endParaRPr lang="en-US" altLang="zh-CN" sz="2400" u="sng" dirty="0"/>
          </a:p>
          <a:p>
            <a:pPr>
              <a:lnSpc>
                <a:spcPct val="150000"/>
              </a:lnSpc>
              <a:spcBef>
                <a:spcPts val="0"/>
              </a:spcBef>
            </a:pPr>
            <a:endParaRPr lang="en-GB" altLang="zh-CN" sz="2400" u="sng" dirty="0"/>
          </a:p>
          <a:p>
            <a:pPr marL="45720" indent="720000" algn="just">
              <a:lnSpc>
                <a:spcPct val="150000"/>
              </a:lnSpc>
              <a:spcBef>
                <a:spcPts val="0"/>
              </a:spcBef>
              <a:buNone/>
            </a:pPr>
            <a:r>
              <a:rPr lang="zh-CN" altLang="en-US" sz="2400" dirty="0"/>
              <a:t>传统的英语教学注重学生的课文精读，对于一篇课文反复揣摩讲解其中的语法词汇，这有悖于</a:t>
            </a:r>
            <a:r>
              <a:rPr lang="en-US" altLang="zh-CN" sz="2400" dirty="0"/>
              <a:t>Krashen</a:t>
            </a:r>
            <a:r>
              <a:rPr lang="zh-CN" altLang="en-US" sz="2400" dirty="0"/>
              <a:t>输入假说。输入假说要求学习者在日常生活中接触大量目的语，给学生提供各种各样语言输入比如英语电影、英语新闻广播、电视剧等。</a:t>
            </a:r>
            <a:endParaRPr lang="en-US" altLang="zh-CN" sz="2400" dirty="0"/>
          </a:p>
          <a:p>
            <a:pPr marL="45720" indent="720000" algn="just">
              <a:lnSpc>
                <a:spcPct val="150000"/>
              </a:lnSpc>
              <a:spcBef>
                <a:spcPts val="0"/>
              </a:spcBef>
              <a:buNone/>
            </a:pPr>
            <a:r>
              <a:rPr lang="zh-CN" altLang="en-US" sz="2400" dirty="0"/>
              <a:t>大量英语输入一定是学习者可理解的、自然的，提供的学习材料要包含“</a:t>
            </a:r>
            <a:r>
              <a:rPr lang="en-US" altLang="zh-CN" sz="2400" dirty="0"/>
              <a:t>i+1”</a:t>
            </a:r>
            <a:r>
              <a:rPr lang="zh-CN" altLang="en-US" sz="2400" dirty="0"/>
              <a:t>的成分。</a:t>
            </a:r>
            <a:endParaRPr lang="en-GB" altLang="zh-CN" sz="2400" dirty="0"/>
          </a:p>
        </p:txBody>
      </p:sp>
      <p:pic>
        <p:nvPicPr>
          <p:cNvPr id="7" name="图形 6" descr="教师">
            <a:extLst>
              <a:ext uri="{FF2B5EF4-FFF2-40B4-BE49-F238E27FC236}">
                <a16:creationId xmlns:a16="http://schemas.microsoft.com/office/drawing/2014/main" id="{D122C345-FFE3-43C8-8170-E3AD2A78F8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11840" y="1144027"/>
            <a:ext cx="914400" cy="914400"/>
          </a:xfrm>
          <a:prstGeom prst="rect">
            <a:avLst/>
          </a:prstGeom>
        </p:spPr>
      </p:pic>
    </p:spTree>
    <p:extLst>
      <p:ext uri="{BB962C8B-B14F-4D97-AF65-F5344CB8AC3E}">
        <p14:creationId xmlns:p14="http://schemas.microsoft.com/office/powerpoint/2010/main" val="4210730122"/>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275</TotalTime>
  <Words>1566</Words>
  <Application>Microsoft Office PowerPoint</Application>
  <PresentationFormat>宽屏</PresentationFormat>
  <Paragraphs>90</Paragraphs>
  <Slides>15</Slides>
  <Notes>15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15</vt:i4>
      </vt:variant>
    </vt:vector>
  </HeadingPairs>
  <TitlesOfParts>
    <vt:vector size="19" baseType="lpstr">
      <vt:lpstr>Microsoft YaHei UI</vt:lpstr>
      <vt:lpstr>Corbel</vt:lpstr>
      <vt:lpstr>Wingdings</vt:lpstr>
      <vt:lpstr>基础</vt:lpstr>
      <vt:lpstr>39. i与i+1的距离</vt:lpstr>
      <vt:lpstr>目录</vt:lpstr>
      <vt:lpstr>39.1 故事缘起</vt:lpstr>
      <vt:lpstr>39.2 故事引发的思考 </vt:lpstr>
      <vt:lpstr>39.3 i+1输入假说的内容包含什么？ </vt:lpstr>
      <vt:lpstr>39.3 i+1输入假说的内容包含什么？ </vt:lpstr>
      <vt:lpstr>39.4 有什么证据支持i+1输入假说？</vt:lpstr>
      <vt:lpstr>39.5 怎么评价i+1输入假说？</vt:lpstr>
      <vt:lpstr>39.6 i+1输入假说对英语教学有什么启示？</vt:lpstr>
      <vt:lpstr>39.6 i+1输入假说对英语教学有什么启示？</vt:lpstr>
      <vt:lpstr>39.6 i+1输入假说对英语教学有什么启示？</vt:lpstr>
      <vt:lpstr>39.6 i+1输入假说对英语教学有什么启示？</vt:lpstr>
      <vt:lpstr>39.7 作为英语老师，该从哪些方面判定i与i+1的距离？</vt:lpstr>
      <vt:lpstr>39.8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825290278@qq.com</cp:lastModifiedBy>
  <cp:revision>13</cp:revision>
  <dcterms:created xsi:type="dcterms:W3CDTF">2021-12-20T02:23:42Z</dcterms:created>
  <dcterms:modified xsi:type="dcterms:W3CDTF">2021-12-31T09:28:54Z</dcterms:modified>
</cp:coreProperties>
</file>